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8" r:id="rId9"/>
    <p:sldId id="281" r:id="rId10"/>
    <p:sldId id="27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0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0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7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9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42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1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0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04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07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31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76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C3A3-5C02-47EB-A9EA-A6335F1EA3A2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6225-1FD9-4D4E-A9B1-4755487D89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93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pu.gov.hr/gradjani-21417/besplatna-pravna-pomoc/javni-natjecaj-za-financiranje-projekata-ovlastenih-udruga-i-pravnih-klinika-za-pruzanje-primarne-pravne-pomoci-za-2021-godinu/216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esplatna.pravna.pomoc@mpu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2EA062-9C94-46A3-AB0B-C042AD271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2377439"/>
            <a:ext cx="10174778" cy="2759825"/>
          </a:xfrm>
        </p:spPr>
        <p:txBody>
          <a:bodyPr>
            <a:noAutofit/>
          </a:bodyPr>
          <a:lstStyle/>
          <a:p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Natječaj za financiranje projekata ovlaštenih udruga i pravnih klinika za pružanje primarne pravne pomoći za 2021. godinu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88ACA6D-9AC7-4E53-B6AA-BB527C7C2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5286895"/>
            <a:ext cx="9144000" cy="914065"/>
          </a:xfrm>
        </p:spPr>
        <p:txBody>
          <a:bodyPr>
            <a:normAutofit fontScale="77500" lnSpcReduction="20000"/>
          </a:bodyPr>
          <a:lstStyle/>
          <a:p>
            <a:endParaRPr lang="pl-PL" sz="4400" dirty="0"/>
          </a:p>
          <a:p>
            <a:r>
              <a:rPr lang="pl-PL" sz="3600" smtClean="0"/>
              <a:t>12</a:t>
            </a:r>
            <a:r>
              <a:rPr lang="pl-PL" sz="3600" dirty="0"/>
              <a:t>. ožujka 2021. godine</a:t>
            </a:r>
            <a:endParaRPr lang="hr-HR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D065645-E5DD-47E2-BD98-CD1EBB14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5" y="657039"/>
            <a:ext cx="5785658" cy="11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A56C7C-4601-41D0-82D2-1912586D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latin typeface="+mn-lt"/>
              </a:rPr>
              <a:t>PROPISI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9477B0-06EA-4B78-8078-5CE307BD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557"/>
            <a:ext cx="10515600" cy="51545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r-HR" sz="3500" dirty="0"/>
              <a:t>Zakon o besplatnoj pravnoj pomoći („Narodne novine“, br. 143/13 i 98/19)</a:t>
            </a:r>
          </a:p>
          <a:p>
            <a:pPr marL="0" indent="0" algn="just">
              <a:buNone/>
            </a:pPr>
            <a:endParaRPr lang="hr-HR" sz="3500" dirty="0"/>
          </a:p>
          <a:p>
            <a:pPr algn="just"/>
            <a:r>
              <a:rPr lang="hr-HR" sz="3500" dirty="0"/>
              <a:t>Pravilnik o načinu vođenja registra pružatelja primarne pravne pomoći („Narodne novine“, br. 64/14 i 80/20)  </a:t>
            </a:r>
          </a:p>
          <a:p>
            <a:pPr algn="just"/>
            <a:endParaRPr lang="hr-HR" sz="3500" dirty="0"/>
          </a:p>
          <a:p>
            <a:pPr algn="just"/>
            <a:r>
              <a:rPr lang="hr-HR" sz="3500" dirty="0"/>
              <a:t>Pravilnik o kriterijima za vrednovanje projekata udruga ovlaštenih za pružanje primarne pravne pomoći i pravnih klinika te o načinu izvještavanja o postupcima za ostvarivanje pravne pomoći („Narodne novine“, broj 64/14)</a:t>
            </a:r>
          </a:p>
          <a:p>
            <a:pPr algn="just"/>
            <a:endParaRPr lang="hr-HR" sz="3500" dirty="0"/>
          </a:p>
          <a:p>
            <a:pPr algn="just"/>
            <a:r>
              <a:rPr lang="hr-HR" sz="3500" dirty="0"/>
              <a:t> Zakon o udrugama („Narodne novine“, br. 76/14, 70/17 i 98/19) </a:t>
            </a:r>
          </a:p>
          <a:p>
            <a:pPr algn="just"/>
            <a:endParaRPr lang="hr-HR" sz="3500" dirty="0"/>
          </a:p>
          <a:p>
            <a:pPr algn="just"/>
            <a:r>
              <a:rPr lang="hr-HR" sz="3500" dirty="0"/>
              <a:t>Uredba o  kriterijima, mjerilima i postupcima financiranja i ugovaranja programa i projekata od interesa za opće dobro koje provode udruge („Narodne novine“, broj 26/15).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27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7DBD5F-78FD-4082-AA6B-B6AE57D0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0655"/>
            <a:ext cx="10515600" cy="2284788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HVALA NA PAŽNJI 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A90B24D-7157-42E0-AA17-11A27DA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7158"/>
            <a:ext cx="10515600" cy="1500187"/>
          </a:xfrm>
        </p:spPr>
        <p:txBody>
          <a:bodyPr/>
          <a:lstStyle/>
          <a:p>
            <a:pPr algn="ctr"/>
            <a:r>
              <a:rPr lang="hr-HR" sz="4800" dirty="0"/>
              <a:t>https://mpu.gov.hr/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013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B13B13-2710-47C5-98B9-9662CB46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>
                <a:latin typeface="+mn-lt"/>
              </a:rPr>
              <a:t>PREDMET</a:t>
            </a:r>
            <a:r>
              <a:rPr lang="hr-HR" sz="4800" b="1" dirty="0">
                <a:latin typeface="Bell MT" panose="02020503060305020303" pitchFamily="18" charset="0"/>
              </a:rPr>
              <a:t> </a:t>
            </a:r>
            <a:r>
              <a:rPr lang="hr-HR" sz="4800" b="1" dirty="0">
                <a:latin typeface="+mn-lt"/>
              </a:rPr>
              <a:t>NATJEČAJA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87752B4-E0C0-4795-8ABC-1B98C6C5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11353800" cy="5657763"/>
          </a:xfrm>
        </p:spPr>
        <p:txBody>
          <a:bodyPr>
            <a:normAutofit/>
          </a:bodyPr>
          <a:lstStyle/>
          <a:p>
            <a:pPr algn="just"/>
            <a:r>
              <a:rPr lang="hr-HR" sz="3000" dirty="0"/>
              <a:t>Predmet natječaja je financijska potpora ovlaštenim udrugama i pravnim klinikama za projekte pružanja primarne pravne pomoći u skladu s odredbama Zakona o besplatnoj pravnoj pomoći.</a:t>
            </a:r>
          </a:p>
          <a:p>
            <a:pPr marL="0" indent="0" algn="just">
              <a:buNone/>
            </a:pPr>
            <a:endParaRPr lang="hr-HR" sz="3000" dirty="0"/>
          </a:p>
          <a:p>
            <a:pPr algn="just"/>
            <a:r>
              <a:rPr lang="hr-HR" sz="3000" dirty="0"/>
              <a:t>Natječaj je objavljen na mrežnim stranicama Ministarstva pravosuđa i uprave te Ureda za udruge </a:t>
            </a:r>
            <a:r>
              <a:rPr lang="hr-HR" sz="3000" b="1" dirty="0"/>
              <a:t>29. siječnja 2021</a:t>
            </a:r>
            <a:r>
              <a:rPr lang="hr-HR" sz="3000" dirty="0"/>
              <a:t>.</a:t>
            </a:r>
          </a:p>
          <a:p>
            <a:pPr marL="0" indent="0" algn="ctr">
              <a:buNone/>
            </a:pPr>
            <a:r>
              <a:rPr lang="hr-HR" sz="3000" dirty="0">
                <a:hlinkClick r:id="rId2"/>
              </a:rPr>
              <a:t>https://mpu.gov.hr/gradjani-21417/besplatna-pravna-pomoc/javni-natjecaj-za-financiranje-projekata-ovlastenih-udruga-i-pravnih-klinika-za-pruzanje-primarne-pravne-pomoci-za-2021-godinu/21613</a:t>
            </a:r>
            <a:endParaRPr lang="hr-HR" sz="3000" dirty="0"/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12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9A2EB7-D567-4AE9-BC2C-3D3F8055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>
                <a:latin typeface="+mn-lt"/>
              </a:rPr>
              <a:t>PRIHVATLJIVI</a:t>
            </a:r>
            <a:r>
              <a:rPr lang="hr-HR" sz="4800" b="1" dirty="0">
                <a:latin typeface="Bell MT" panose="02020503060305020303" pitchFamily="18" charset="0"/>
              </a:rPr>
              <a:t> </a:t>
            </a:r>
            <a:r>
              <a:rPr lang="hr-HR" sz="4800" b="1" dirty="0">
                <a:latin typeface="+mn-lt"/>
              </a:rPr>
              <a:t>PRIJAVITELJI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9B32B5-AA0A-4D15-B0E0-53ADEC77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3000" dirty="0"/>
              <a:t>Udruge upisane u Registar pružatelja primarne pravne pomoći pri Ministarstvu pravosuđa i uprave.</a:t>
            </a:r>
          </a:p>
          <a:p>
            <a:pPr marL="0" indent="0" algn="just">
              <a:buNone/>
            </a:pPr>
            <a:endParaRPr lang="pl-PL" sz="3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000" dirty="0"/>
              <a:t>Pravne klinike visokih učilišta koja izvode sveučilišni studij u znanstvenom području prava, upisane u Registar pružatelja primarne pravne pomoći pri Ministarstvu pravosuđa i uprave.</a:t>
            </a:r>
          </a:p>
          <a:p>
            <a:pPr algn="just"/>
            <a:endParaRPr lang="pl-PL" sz="3000" dirty="0"/>
          </a:p>
          <a:p>
            <a:pPr marL="0" indent="0" algn="just">
              <a:buNone/>
            </a:pPr>
            <a:r>
              <a:rPr lang="pl-PL" sz="3000" dirty="0"/>
              <a:t>Jedan prijavitelj može prijaviti i ugovoriti samo jedan projekt, a ovlašten je biti partner na više projekata.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769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FB71C7-B7F8-4D99-AB33-4DD1F4A5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800" b="1" dirty="0">
                <a:latin typeface="+mn-lt"/>
              </a:rPr>
              <a:t>UKUPNA VRIJEDNOST NATJEČAJA I TRAJANJE PROVEDBE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298A687-7F3D-4B90-B682-041116A0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690689"/>
            <a:ext cx="10791738" cy="5458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pPr algn="just"/>
            <a:r>
              <a:rPr lang="hr-HR" sz="3000" dirty="0"/>
              <a:t>Ukupno planirana vrijednost natječaja je </a:t>
            </a:r>
            <a:r>
              <a:rPr lang="hr-HR" sz="3000" b="1" dirty="0"/>
              <a:t>1.985.000,00 kuna.</a:t>
            </a:r>
          </a:p>
          <a:p>
            <a:pPr marL="0" indent="0" algn="just">
              <a:buNone/>
            </a:pPr>
            <a:endParaRPr lang="hr-HR" sz="3000" dirty="0"/>
          </a:p>
          <a:p>
            <a:pPr algn="just"/>
            <a:r>
              <a:rPr lang="hr-HR" sz="3000" dirty="0"/>
              <a:t>Iznosi koji se mogu ugovoriti po pojedinačnim projektima: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3000" dirty="0"/>
              <a:t>Najniži iznos: </a:t>
            </a:r>
            <a:r>
              <a:rPr lang="hr-HR" sz="3000" b="1" dirty="0"/>
              <a:t>45.000,00 kuna</a:t>
            </a:r>
            <a:endParaRPr lang="hr-HR" sz="3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3000" dirty="0"/>
              <a:t> Najviši iznos: </a:t>
            </a:r>
            <a:r>
              <a:rPr lang="hr-HR" sz="3000" b="1" dirty="0"/>
              <a:t>95.000,00 kuna.</a:t>
            </a:r>
          </a:p>
          <a:p>
            <a:pPr marL="0" indent="0" algn="just">
              <a:buNone/>
            </a:pPr>
            <a:endParaRPr lang="hr-HR" sz="3000" b="1" dirty="0"/>
          </a:p>
          <a:p>
            <a:pPr algn="just"/>
            <a:r>
              <a:rPr lang="sv-SE" sz="3000" dirty="0"/>
              <a:t>Natječajem će se financirati </a:t>
            </a:r>
            <a:r>
              <a:rPr lang="sv-SE" sz="3000" u="sng" dirty="0"/>
              <a:t>najviše </a:t>
            </a:r>
            <a:r>
              <a:rPr lang="hr-HR" sz="3000" u="sng" dirty="0"/>
              <a:t>28</a:t>
            </a:r>
            <a:r>
              <a:rPr lang="sv-SE" sz="3000" u="sng" dirty="0"/>
              <a:t> projekata </a:t>
            </a:r>
            <a:r>
              <a:rPr lang="sv-SE" sz="3000" dirty="0"/>
              <a:t>ovlaštenih udruga i pravnih klinika</a:t>
            </a:r>
            <a:r>
              <a:rPr lang="hr-HR" sz="3000" dirty="0"/>
              <a:t>.</a:t>
            </a:r>
          </a:p>
          <a:p>
            <a:pPr algn="just"/>
            <a:endParaRPr lang="hr-HR" sz="3000" dirty="0"/>
          </a:p>
          <a:p>
            <a:pPr algn="just"/>
            <a:r>
              <a:rPr lang="pl-PL" sz="3000" dirty="0"/>
              <a:t>Predviđeno trajanje provedbe projekta je od 1. siječnja do 31. prosinca 2021. </a:t>
            </a:r>
          </a:p>
          <a:p>
            <a:pPr algn="just"/>
            <a:endParaRPr lang="hr-HR" sz="3000" b="1" dirty="0"/>
          </a:p>
          <a:p>
            <a:pPr marL="0" indent="0" algn="just">
              <a:buNone/>
            </a:pPr>
            <a:endParaRPr lang="hr-HR" sz="3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D0032A-D4A6-458F-A587-D1E248EA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latin typeface="+mn-lt"/>
              </a:rPr>
              <a:t>PRIHVATLJIVE</a:t>
            </a:r>
            <a:r>
              <a:rPr lang="hr-HR" sz="4800" b="1" dirty="0">
                <a:latin typeface="Bell MT" panose="02020503060305020303" pitchFamily="18" charset="0"/>
              </a:rPr>
              <a:t> </a:t>
            </a:r>
            <a:r>
              <a:rPr lang="hr-HR" sz="4800" b="1" dirty="0">
                <a:latin typeface="+mn-lt"/>
              </a:rPr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DC1E77-8D4B-46C8-BC05-D20EF483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3000" u="sng" dirty="0"/>
              <a:t>Aktivnosti kojima se pridonosi pružanju primarne pravne pomoći koja obuhvaća</a:t>
            </a:r>
            <a:r>
              <a:rPr lang="hr-HR" sz="3000" dirty="0"/>
              <a:t>: </a:t>
            </a:r>
          </a:p>
          <a:p>
            <a:pPr algn="just"/>
            <a:r>
              <a:rPr lang="hr-HR" sz="3000" dirty="0"/>
              <a:t>opću pravnu informaciju</a:t>
            </a:r>
          </a:p>
          <a:p>
            <a:pPr algn="just"/>
            <a:r>
              <a:rPr lang="hr-HR" sz="3000" dirty="0"/>
              <a:t>pravni savjet </a:t>
            </a:r>
          </a:p>
          <a:p>
            <a:pPr algn="just"/>
            <a:r>
              <a:rPr lang="hr-HR" sz="3000" dirty="0"/>
              <a:t>sastavljanje podnesaka pred javnopravnim tijelima, Europskim sudom za ljudska prava i međunarodnim organizacijama u skladu s međunarodnim ugovorima i pravilima o radu tih tijela </a:t>
            </a:r>
          </a:p>
          <a:p>
            <a:pPr algn="just"/>
            <a:r>
              <a:rPr lang="hr-HR" sz="3000" dirty="0"/>
              <a:t>zastupanje u postupcima pred javnopravnim tijelima </a:t>
            </a:r>
          </a:p>
          <a:p>
            <a:pPr algn="just"/>
            <a:r>
              <a:rPr lang="hr-HR" sz="3000" dirty="0"/>
              <a:t>pravnu pomoć u </a:t>
            </a:r>
            <a:r>
              <a:rPr lang="hr-HR" sz="3000" dirty="0" err="1"/>
              <a:t>izvansudskom</a:t>
            </a:r>
            <a:r>
              <a:rPr lang="hr-HR" sz="3000" dirty="0"/>
              <a:t> mirnom rješenju spora.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432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D2C63-07BA-477A-A960-362DA25A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800" b="1" dirty="0">
                <a:latin typeface="+mn-lt"/>
              </a:rPr>
              <a:t>PRIHVATLJIVI IZRAVNI TROŠKOVI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CAA2D9-AEFB-49E6-A9C8-00C95949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just"/>
            <a:r>
              <a:rPr lang="hr-HR" sz="3000" dirty="0"/>
              <a:t>Ljudski resursi (plaće/naknade voditelju projekta te provoditeljima aktivnosti)</a:t>
            </a:r>
          </a:p>
          <a:p>
            <a:pPr algn="just"/>
            <a:r>
              <a:rPr lang="hr-HR" sz="3000" dirty="0"/>
              <a:t>Putovanja (putni troškovi, dnevnice i troškovi smještaja za potrebe obavljanja projektnih aktivnosti)</a:t>
            </a:r>
          </a:p>
          <a:p>
            <a:pPr algn="just"/>
            <a:r>
              <a:rPr lang="hr-HR" sz="3000" dirty="0"/>
              <a:t>Oprema i roba (u pravilu do 5%)</a:t>
            </a:r>
          </a:p>
          <a:p>
            <a:pPr algn="just"/>
            <a:r>
              <a:rPr lang="hr-HR" sz="3000" dirty="0"/>
              <a:t>Ostali troškovi, usluge (kampanje, edukacije za ključne korisnike, troškovi praćenja i vrednovanja provedbe projekta, drugi troškovi neophodni i neposredno vezani i nužni za provedbu projektnih aktivnosti i sl.).</a:t>
            </a:r>
          </a:p>
        </p:txBody>
      </p:sp>
    </p:spTree>
    <p:extLst>
      <p:ext uri="{BB962C8B-B14F-4D97-AF65-F5344CB8AC3E}">
        <p14:creationId xmlns:p14="http://schemas.microsoft.com/office/powerpoint/2010/main" val="159867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610285-84B2-4AF6-835D-AA73DC28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800" b="1" dirty="0">
                <a:latin typeface="+mn-lt"/>
              </a:rPr>
              <a:t>PRIHVATLJIVI NEIZRAVNI TROŠKOVI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D66F04-4233-4D78-952B-A749DA268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4928"/>
          </a:xfrm>
        </p:spPr>
        <p:txBody>
          <a:bodyPr>
            <a:normAutofit/>
          </a:bodyPr>
          <a:lstStyle/>
          <a:p>
            <a:pPr algn="just"/>
            <a:r>
              <a:rPr lang="hr-HR" sz="3000" dirty="0"/>
              <a:t>Troškovi režija (plin, voda, telefon, internet, najam prostora, struja i slično), bankovni troškovi, poštanski troškovi, troškovi uredskog materijala i svi ostali troškovi vezani uz projekt koji nisu navedeni u izravnim troškovima.</a:t>
            </a:r>
          </a:p>
          <a:p>
            <a:pPr algn="just"/>
            <a:endParaRPr lang="hr-HR" sz="3000" dirty="0"/>
          </a:p>
          <a:p>
            <a:pPr algn="just"/>
            <a:r>
              <a:rPr lang="hr-HR" sz="3000" dirty="0"/>
              <a:t>Trošak </a:t>
            </a:r>
            <a:r>
              <a:rPr lang="hr-HR" sz="3000" dirty="0" err="1"/>
              <a:t>solemnizacije</a:t>
            </a:r>
            <a:r>
              <a:rPr lang="hr-HR" sz="3000" dirty="0"/>
              <a:t> bjanko zadužnice.</a:t>
            </a:r>
          </a:p>
          <a:p>
            <a:pPr algn="just"/>
            <a:endParaRPr lang="hr-HR" sz="3000" dirty="0"/>
          </a:p>
          <a:p>
            <a:pPr algn="just"/>
            <a:r>
              <a:rPr lang="hr-HR" sz="3000" dirty="0"/>
              <a:t>Ne mogu biti veći od 15% ukupnog iznosa koji se traži.</a:t>
            </a:r>
          </a:p>
        </p:txBody>
      </p:sp>
    </p:spTree>
    <p:extLst>
      <p:ext uri="{BB962C8B-B14F-4D97-AF65-F5344CB8AC3E}">
        <p14:creationId xmlns:p14="http://schemas.microsoft.com/office/powerpoint/2010/main" val="19098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xmlns="" id="{86F68E47-76A3-4FA7-8604-6A41D36F8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74445"/>
              </p:ext>
            </p:extLst>
          </p:nvPr>
        </p:nvGraphicFramePr>
        <p:xfrm>
          <a:off x="579120" y="177338"/>
          <a:ext cx="9954556" cy="6356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6841">
                  <a:extLst>
                    <a:ext uri="{9D8B030D-6E8A-4147-A177-3AD203B41FA5}">
                      <a16:colId xmlns:a16="http://schemas.microsoft.com/office/drawing/2014/main" xmlns="" val="2387632700"/>
                    </a:ext>
                  </a:extLst>
                </a:gridCol>
                <a:gridCol w="2497715">
                  <a:extLst>
                    <a:ext uri="{9D8B030D-6E8A-4147-A177-3AD203B41FA5}">
                      <a16:colId xmlns:a16="http://schemas.microsoft.com/office/drawing/2014/main" xmlns="" val="4112957"/>
                    </a:ext>
                  </a:extLst>
                </a:gridCol>
              </a:tblGrid>
              <a:tr h="544199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</a:rPr>
                        <a:t>Faze natječajnog postupka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</a:rPr>
                        <a:t>datum/</a:t>
                      </a:r>
                    </a:p>
                    <a:p>
                      <a:pPr algn="ctr"/>
                      <a:r>
                        <a:rPr lang="hr-HR" sz="1800" b="1">
                          <a:effectLst/>
                        </a:rPr>
                        <a:t>mjesec/godina</a:t>
                      </a:r>
                      <a:endParaRPr lang="hr-H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7802092"/>
                  </a:ext>
                </a:extLst>
              </a:tr>
              <a:tr h="534818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Objava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natječaja</a:t>
                      </a:r>
                      <a:endParaRPr lang="hr-HR" sz="1800" b="1" dirty="0">
                        <a:effectLst/>
                      </a:endParaRPr>
                    </a:p>
                    <a:p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>
                          <a:effectLst/>
                        </a:rPr>
                        <a:t>29. siječnja 2021.</a:t>
                      </a:r>
                      <a:endParaRPr lang="hr-H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33854078"/>
                  </a:ext>
                </a:extLst>
              </a:tr>
              <a:tr h="331878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podnošenje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prijava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projekata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>
                          <a:effectLst/>
                        </a:rPr>
                        <a:t>1. ožujka 2021.</a:t>
                      </a:r>
                      <a:endParaRPr lang="hr-H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8497620"/>
                  </a:ext>
                </a:extLst>
              </a:tr>
              <a:tr h="791562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slanje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pitanja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vezanih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uz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>
                          <a:effectLst/>
                        </a:rPr>
                        <a:t>15. veljače 2021.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>
                          <a:effectLst/>
                        </a:rPr>
                        <a:t> </a:t>
                      </a:r>
                      <a:endParaRPr lang="hr-H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8451463"/>
                  </a:ext>
                </a:extLst>
              </a:tr>
              <a:tr h="534818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upućivanje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odgovora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pitanja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vezana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uz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endParaRPr lang="hr-HR" sz="1800" b="1" dirty="0">
                        <a:effectLst/>
                      </a:endParaRPr>
                    </a:p>
                    <a:p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</a:rPr>
                        <a:t>24. veljače 2021. 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3686944"/>
                  </a:ext>
                </a:extLst>
              </a:tr>
              <a:tr h="547290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provjeru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propisanih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uvjeta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>
                          <a:effectLst/>
                        </a:rPr>
                        <a:t>ožujak 2021.</a:t>
                      </a:r>
                      <a:endParaRPr lang="hr-H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9830991"/>
                  </a:ext>
                </a:extLst>
              </a:tr>
              <a:tr h="534818">
                <a:tc>
                  <a:txBody>
                    <a:bodyPr/>
                    <a:lstStyle/>
                    <a:p>
                      <a:endParaRPr lang="hr-HR" sz="1800" b="1" dirty="0">
                        <a:effectLst/>
                      </a:endParaRPr>
                    </a:p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slanje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obavijesti</a:t>
                      </a:r>
                      <a:r>
                        <a:rPr lang="en-GB" sz="1800" b="1" dirty="0">
                          <a:effectLst/>
                        </a:rPr>
                        <a:t> o </a:t>
                      </a:r>
                      <a:r>
                        <a:rPr lang="en-GB" sz="1800" b="1" dirty="0" err="1">
                          <a:effectLst/>
                        </a:rPr>
                        <a:t>zadovoljavanju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propisanih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uvjeta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natječaja</a:t>
                      </a:r>
                      <a:endParaRPr lang="hr-HR" sz="1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effectLst/>
                        </a:rPr>
                        <a:t>ožujak</a:t>
                      </a:r>
                      <a:r>
                        <a:rPr lang="en-GB" sz="1800" b="1" dirty="0">
                          <a:effectLst/>
                        </a:rPr>
                        <a:t> 2021.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4500885"/>
                  </a:ext>
                </a:extLst>
              </a:tr>
              <a:tr h="802227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hr-HR" sz="1800" b="1" dirty="0">
                        <a:effectLst/>
                      </a:endParaRPr>
                    </a:p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procjenu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prijava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koje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su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zadovoljile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propisane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uvjete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natječaja</a:t>
                      </a:r>
                      <a:endParaRPr lang="hr-HR" sz="1800" b="1" dirty="0">
                        <a:effectLst/>
                      </a:endParaRPr>
                    </a:p>
                    <a:p>
                      <a:endParaRPr lang="en-GB" sz="1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effectLst/>
                        </a:rPr>
                        <a:t>travanj</a:t>
                      </a:r>
                      <a:r>
                        <a:rPr lang="en-GB" sz="1800" b="1" dirty="0">
                          <a:effectLst/>
                        </a:rPr>
                        <a:t> 2021.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43561988"/>
                  </a:ext>
                </a:extLst>
              </a:tr>
              <a:tr h="534818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dostavu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dodatne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dokumentacije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endParaRPr lang="hr-HR" sz="1800" b="1" dirty="0">
                        <a:effectLst/>
                      </a:endParaRPr>
                    </a:p>
                    <a:p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</a:rPr>
                        <a:t>travanj 2021.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5837224"/>
                  </a:ext>
                </a:extLst>
              </a:tr>
              <a:tr h="802227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objavu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Odluke</a:t>
                      </a:r>
                      <a:r>
                        <a:rPr lang="en-GB" sz="1800" b="1" dirty="0">
                          <a:effectLst/>
                        </a:rPr>
                        <a:t> o </a:t>
                      </a:r>
                      <a:r>
                        <a:rPr lang="en-GB" sz="1800" b="1" dirty="0" err="1">
                          <a:effectLst/>
                        </a:rPr>
                        <a:t>dodjeli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financijskih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sredstava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na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mrežnoj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stranici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Ministarstva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pravosuđa</a:t>
                      </a:r>
                      <a:r>
                        <a:rPr lang="en-GB" sz="1800" b="1" dirty="0">
                          <a:effectLst/>
                        </a:rPr>
                        <a:t> i </a:t>
                      </a:r>
                      <a:r>
                        <a:rPr lang="en-GB" sz="1800" b="1" dirty="0" err="1">
                          <a:effectLst/>
                        </a:rPr>
                        <a:t>uprave</a:t>
                      </a:r>
                      <a:r>
                        <a:rPr lang="en-GB" sz="1800" b="1" dirty="0">
                          <a:effectLst/>
                        </a:rPr>
                        <a:t> i </a:t>
                      </a:r>
                      <a:r>
                        <a:rPr lang="en-GB" sz="1800" b="1" dirty="0" err="1">
                          <a:effectLst/>
                        </a:rPr>
                        <a:t>slanje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obavijesti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err="1">
                          <a:effectLst/>
                        </a:rPr>
                        <a:t>prijaviteljima</a:t>
                      </a:r>
                      <a:endParaRPr lang="hr-HR" sz="1800" b="1" dirty="0">
                        <a:effectLst/>
                      </a:endParaRPr>
                    </a:p>
                    <a:p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</a:rPr>
                        <a:t>svibanj 2021.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9358496"/>
                  </a:ext>
                </a:extLst>
              </a:tr>
              <a:tr h="296837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effectLst/>
                        </a:rPr>
                        <a:t>Rok</a:t>
                      </a:r>
                      <a:r>
                        <a:rPr lang="en-GB" sz="1800" b="1" dirty="0">
                          <a:effectLst/>
                        </a:rPr>
                        <a:t> za </a:t>
                      </a:r>
                      <a:r>
                        <a:rPr lang="en-GB" sz="1800" b="1" dirty="0" err="1">
                          <a:effectLst/>
                        </a:rPr>
                        <a:t>ugovaranje</a:t>
                      </a:r>
                      <a:r>
                        <a:rPr lang="en-GB" sz="1800" b="1" dirty="0">
                          <a:effectLst/>
                        </a:rPr>
                        <a:t>  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</a:rPr>
                        <a:t>svibanj 2021.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467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EF567D-D3D9-4A84-AF9D-1DACCA4F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r-HR" sz="4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6158F17-BA75-483F-B777-2CAF7C5E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78" y="695094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endParaRPr lang="hr-HR" sz="3600" dirty="0"/>
          </a:p>
          <a:p>
            <a:pPr algn="just"/>
            <a:r>
              <a:rPr lang="hr-HR" sz="3200" dirty="0"/>
              <a:t>Postupak otvaranja i pregleda dostavljenih prijava, procjena prijava, dostava dodatne dokumentacije, ugovaranje, donošenje odluke o dodjeli sredstava, podnošenje prigovora, postupanje s dokumentacijom, detaljno su opisani u Uputama za prijavitelje.</a:t>
            </a:r>
          </a:p>
          <a:p>
            <a:pPr algn="just"/>
            <a:endParaRPr lang="hr-HR" sz="3200" dirty="0">
              <a:latin typeface="Bell MT" panose="02020503060305020303" pitchFamily="18" charset="0"/>
            </a:endParaRPr>
          </a:p>
          <a:p>
            <a:pPr algn="just"/>
            <a:r>
              <a:rPr lang="hr-HR" sz="3200" dirty="0"/>
              <a:t>Adresa elektroničke pošte:</a:t>
            </a:r>
          </a:p>
          <a:p>
            <a:pPr marL="0" indent="0" algn="ctr">
              <a:buNone/>
            </a:pPr>
            <a:r>
              <a:rPr lang="hr-HR" sz="3200" dirty="0">
                <a:hlinkClick r:id="rId2"/>
              </a:rPr>
              <a:t>besplatna.pravna.pomoc@mpu.hr</a:t>
            </a:r>
            <a:r>
              <a:rPr lang="hr-HR" sz="3200" dirty="0"/>
              <a:t> 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96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ka sjen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530</TotalTime>
  <Words>636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 MT</vt:lpstr>
      <vt:lpstr>Calibri</vt:lpstr>
      <vt:lpstr>Times New Roman</vt:lpstr>
      <vt:lpstr>Wingdings</vt:lpstr>
      <vt:lpstr>Office Theme</vt:lpstr>
      <vt:lpstr>Natječaj za financiranje projekata ovlaštenih udruga i pravnih klinika za pružanje primarne pravne pomoći za 2021. godinu</vt:lpstr>
      <vt:lpstr>PREDMET NATJEČAJA</vt:lpstr>
      <vt:lpstr>PRIHVATLJIVI PRIJAVITELJI</vt:lpstr>
      <vt:lpstr>UKUPNA VRIJEDNOST NATJEČAJA I TRAJANJE PROVEDBE PROJEKTA</vt:lpstr>
      <vt:lpstr>PRIHVATLJIVE AKTIVNOSTI</vt:lpstr>
      <vt:lpstr>PRIHVATLJIVI IZRAVNI TROŠKOVI</vt:lpstr>
      <vt:lpstr>PRIHVATLJIVI NEIZRAVNI TROŠKOVI</vt:lpstr>
      <vt:lpstr>PowerPoint Presentation</vt:lpstr>
      <vt:lpstr>PowerPoint Presentation</vt:lpstr>
      <vt:lpstr>PROPISI</vt:lpstr>
      <vt:lpstr>HVALA NA PAŽNJI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Imovno stanje kao prepreka u pristupu pravosuđu - problemi besplatne pravne pomoći</dc:title>
  <dc:creator>Hrvoje Bičvić</dc:creator>
  <cp:lastModifiedBy>uzuvrh</cp:lastModifiedBy>
  <cp:revision>272</cp:revision>
  <dcterms:created xsi:type="dcterms:W3CDTF">2018-12-10T08:12:46Z</dcterms:created>
  <dcterms:modified xsi:type="dcterms:W3CDTF">2021-03-08T13:36:57Z</dcterms:modified>
</cp:coreProperties>
</file>